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  <p:sldMasterId id="2147483680" r:id="rId4"/>
  </p:sldMasterIdLst>
  <p:notesMasterIdLst>
    <p:notesMasterId r:id="rId19"/>
  </p:notesMasterIdLst>
  <p:sldIdLst>
    <p:sldId id="256" r:id="rId5"/>
    <p:sldId id="259" r:id="rId6"/>
    <p:sldId id="273" r:id="rId7"/>
    <p:sldId id="274" r:id="rId8"/>
    <p:sldId id="275" r:id="rId9"/>
    <p:sldId id="284" r:id="rId10"/>
    <p:sldId id="282" r:id="rId11"/>
    <p:sldId id="283" r:id="rId12"/>
    <p:sldId id="276" r:id="rId13"/>
    <p:sldId id="277" r:id="rId14"/>
    <p:sldId id="278" r:id="rId15"/>
    <p:sldId id="279" r:id="rId16"/>
    <p:sldId id="281" r:id="rId17"/>
    <p:sldId id="258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D7EE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336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1053E-F7FC-4D86-9DE8-2C66EA730ACD}" type="datetimeFigureOut">
              <a:rPr lang="ko-KR" altLang="en-US" smtClean="0"/>
              <a:t>2021-10-28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03D86-F0A5-467E-98CE-2469CE32A0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6754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>
            <a:extLst>
              <a:ext uri="{FF2B5EF4-FFF2-40B4-BE49-F238E27FC236}">
                <a16:creationId xmlns:a16="http://schemas.microsoft.com/office/drawing/2014/main" id="{D1AC436B-217F-4E48-9EC5-9B92916273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슬라이드 노트 개체 틀 2">
            <a:extLst>
              <a:ext uri="{FF2B5EF4-FFF2-40B4-BE49-F238E27FC236}">
                <a16:creationId xmlns:a16="http://schemas.microsoft.com/office/drawing/2014/main" id="{C3F5D4E5-AA33-4E31-81B7-7D30351BE9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48132" name="슬라이드 번호 개체 틀 3">
            <a:extLst>
              <a:ext uri="{FF2B5EF4-FFF2-40B4-BE49-F238E27FC236}">
                <a16:creationId xmlns:a16="http://schemas.microsoft.com/office/drawing/2014/main" id="{24AAB0EE-4EA3-4FC6-9A14-FA7363AD90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0368A1-DE98-47FC-874D-B925EA03470E}" type="slidenum"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681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슬라이드 이미지 개체 틀 1">
            <a:extLst>
              <a:ext uri="{FF2B5EF4-FFF2-40B4-BE49-F238E27FC236}">
                <a16:creationId xmlns:a16="http://schemas.microsoft.com/office/drawing/2014/main" id="{9A97E92A-8B85-4226-9F7D-15336AE577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슬라이드 노트 개체 틀 2">
            <a:extLst>
              <a:ext uri="{FF2B5EF4-FFF2-40B4-BE49-F238E27FC236}">
                <a16:creationId xmlns:a16="http://schemas.microsoft.com/office/drawing/2014/main" id="{8BDFC395-7BDF-4FF4-81C1-87165BFF93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/>
              <a:t>젊은 남성이 수면 중에 급사하는 경우는</a:t>
            </a:r>
            <a:r>
              <a:rPr lang="en-US" altLang="ko-KR"/>
              <a:t>, </a:t>
            </a:r>
            <a:r>
              <a:rPr lang="ko-KR" altLang="en-US"/>
              <a:t>수백년 전부터 태국 등 동남아를 중심으로 관찰되어 왔음</a:t>
            </a:r>
            <a:r>
              <a:rPr lang="en-US" altLang="ko-KR"/>
              <a:t>.</a:t>
            </a:r>
          </a:p>
          <a:p>
            <a:r>
              <a:rPr lang="ko-KR" altLang="en-US"/>
              <a:t>젊은 남성이 급사하였기 때문에</a:t>
            </a:r>
            <a:r>
              <a:rPr lang="en-US" altLang="ko-KR"/>
              <a:t>, widow ghost </a:t>
            </a:r>
            <a:r>
              <a:rPr lang="ko-KR" altLang="en-US"/>
              <a:t>라고도 불려왔고</a:t>
            </a:r>
            <a:r>
              <a:rPr lang="en-US" altLang="ko-KR"/>
              <a:t>, </a:t>
            </a:r>
            <a:r>
              <a:rPr lang="ko-KR" altLang="en-US"/>
              <a:t>남자에게 여자 옷을 입히고 자게하는 풍습도 생겨났음</a:t>
            </a:r>
            <a:r>
              <a:rPr lang="en-US" altLang="ko-KR"/>
              <a:t>.</a:t>
            </a:r>
          </a:p>
          <a:p>
            <a:r>
              <a:rPr lang="en-US" altLang="ko-KR"/>
              <a:t>Brugada </a:t>
            </a:r>
            <a:r>
              <a:rPr lang="ko-KR" altLang="en-US"/>
              <a:t>등이 </a:t>
            </a:r>
            <a:r>
              <a:rPr lang="en-US" altLang="ko-KR"/>
              <a:t>1992</a:t>
            </a:r>
            <a:r>
              <a:rPr lang="ko-KR" altLang="en-US"/>
              <a:t>년에 </a:t>
            </a:r>
            <a:r>
              <a:rPr lang="en-US" altLang="ko-KR"/>
              <a:t>SCD </a:t>
            </a:r>
            <a:r>
              <a:rPr lang="ko-KR" altLang="en-US"/>
              <a:t>환자에서 특징적인 심전도 모양을 가지는 경우를 관찰하여 보고한 뒤로</a:t>
            </a:r>
            <a:r>
              <a:rPr lang="en-US" altLang="ko-KR"/>
              <a:t>, Brugada syndrome </a:t>
            </a:r>
            <a:r>
              <a:rPr lang="ko-KR" altLang="en-US"/>
              <a:t>이라 이름지어졌음</a:t>
            </a:r>
            <a:r>
              <a:rPr lang="en-US" altLang="ko-KR"/>
              <a:t>.</a:t>
            </a:r>
          </a:p>
          <a:p>
            <a:r>
              <a:rPr lang="ko-KR" altLang="en-US"/>
              <a:t>근래의 연구에서도</a:t>
            </a:r>
            <a:r>
              <a:rPr lang="en-US" altLang="ko-KR"/>
              <a:t>, </a:t>
            </a:r>
            <a:r>
              <a:rPr lang="ko-KR" altLang="en-US"/>
              <a:t>봄과 한밤 중에 </a:t>
            </a:r>
            <a:r>
              <a:rPr lang="en-US" altLang="ko-KR"/>
              <a:t>event </a:t>
            </a:r>
            <a:r>
              <a:rPr lang="ko-KR" altLang="en-US"/>
              <a:t>가 집중되는 현상이 관찰됨</a:t>
            </a:r>
            <a:r>
              <a:rPr lang="en-US" altLang="ko-KR"/>
              <a:t>.</a:t>
            </a:r>
          </a:p>
          <a:p>
            <a:endParaRPr lang="ko-KR" altLang="en-US"/>
          </a:p>
        </p:txBody>
      </p:sp>
      <p:sp>
        <p:nvSpPr>
          <p:cNvPr id="56324" name="슬라이드 번호 개체 틀 3">
            <a:extLst>
              <a:ext uri="{FF2B5EF4-FFF2-40B4-BE49-F238E27FC236}">
                <a16:creationId xmlns:a16="http://schemas.microsoft.com/office/drawing/2014/main" id="{A3E2F26B-D8B5-4E46-94CE-6FD7A8FDC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ED305E-569E-44EC-AB77-F1E5C9B72082}" type="slidenum"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828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3AE95DC6-E249-4F3F-9EEA-892D5CA8112D}"/>
              </a:ext>
            </a:extLst>
          </p:cNvPr>
          <p:cNvGrpSpPr/>
          <p:nvPr userDrawn="1"/>
        </p:nvGrpSpPr>
        <p:grpSpPr>
          <a:xfrm>
            <a:off x="0" y="0"/>
            <a:ext cx="12192000" cy="1066800"/>
            <a:chOff x="0" y="0"/>
            <a:chExt cx="12192000" cy="1066800"/>
          </a:xfrm>
        </p:grpSpPr>
        <p:pic>
          <p:nvPicPr>
            <p:cNvPr id="8" name="그림 7" descr="하늘, 밤이(가) 표시된 사진&#10;&#10;자동 생성된 설명">
              <a:extLst>
                <a:ext uri="{FF2B5EF4-FFF2-40B4-BE49-F238E27FC236}">
                  <a16:creationId xmlns:a16="http://schemas.microsoft.com/office/drawing/2014/main" id="{3F4670F7-CB93-479A-9162-46FBB5F745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7" t="31653" r="5392" b="63317"/>
            <a:stretch/>
          </p:blipFill>
          <p:spPr>
            <a:xfrm>
              <a:off x="0" y="0"/>
              <a:ext cx="12192000" cy="1066800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4476B14D-9516-4191-B69C-8EAED5F1E8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306" b="41389"/>
            <a:stretch/>
          </p:blipFill>
          <p:spPr>
            <a:xfrm>
              <a:off x="156380" y="515127"/>
              <a:ext cx="2785085" cy="380774"/>
            </a:xfrm>
            <a:prstGeom prst="rect">
              <a:avLst/>
            </a:prstGeom>
          </p:spPr>
        </p:pic>
        <p:pic>
          <p:nvPicPr>
            <p:cNvPr id="10" name="그림 9" descr="텍스트이(가) 표시된 사진&#10;&#10;자동 생성된 설명">
              <a:extLst>
                <a:ext uri="{FF2B5EF4-FFF2-40B4-BE49-F238E27FC236}">
                  <a16:creationId xmlns:a16="http://schemas.microsoft.com/office/drawing/2014/main" id="{BEE26758-DDFD-44A9-BAFB-BD8DF2933A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33" b="33750"/>
            <a:stretch/>
          </p:blipFill>
          <p:spPr>
            <a:xfrm>
              <a:off x="156380" y="100429"/>
              <a:ext cx="1994706" cy="36933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333DC5-B1EA-48FB-B74F-23186FC02F94}"/>
                </a:ext>
              </a:extLst>
            </p:cNvPr>
            <p:cNvSpPr txBox="1"/>
            <p:nvPr/>
          </p:nvSpPr>
          <p:spPr>
            <a:xfrm>
              <a:off x="6049921" y="131206"/>
              <a:ext cx="60944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MICE고딕 OTF Bold" panose="00000800000000000000" pitchFamily="50" charset="-127"/>
                  <a:cs typeface="Calibri" panose="020F0502020204030204" pitchFamily="34" charset="0"/>
                </a:rPr>
                <a:t>Session 1. Sudden Cardiac Death: Risk Stratification and Management</a:t>
              </a:r>
              <a:endParaRPr lang="ko-KR" alt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MICE고딕 OTF Bold" panose="00000800000000000000" pitchFamily="50" charset="-127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4F7999-514E-4DBC-B603-EF48146FC999}"/>
                </a:ext>
              </a:extLst>
            </p:cNvPr>
            <p:cNvSpPr txBox="1"/>
            <p:nvPr/>
          </p:nvSpPr>
          <p:spPr>
            <a:xfrm>
              <a:off x="4270077" y="473752"/>
              <a:ext cx="788741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MICE고딕 OTF Bold" panose="00000800000000000000" pitchFamily="50" charset="-127"/>
                  <a:cs typeface="Calibri" panose="020F0502020204030204" pitchFamily="34" charset="0"/>
                </a:rPr>
                <a:t>Approach for Diagnosing Idiopathic VF</a:t>
              </a:r>
              <a:endParaRPr lang="ko-KR" alt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MICE고딕 OTF Bold" panose="00000800000000000000" pitchFamily="50" charset="-127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022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FAC22C-9B84-4749-9641-F8F98DBAC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3A4AD53-2BBA-49D1-ACC2-308198F93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FDEA4BF-D8A0-4749-8B05-83BB6A900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2021-10-28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FC9843D-1868-4EB6-8ED8-361500655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68DE7F-661F-451A-A030-ED01F91BE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333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74F1415-FE5A-4EA5-86AF-0D12E1EBF2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9817D7E-A061-4BCC-AEE3-D42FEB923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4D0840-94C2-40AB-98DA-5FBA6E4C9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2021-10-28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3EE405D-2A08-407B-9992-82D540EE3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9BD3661-5381-41C8-AD16-83FC4F03C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4020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1412777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444CA0-475E-4BDE-BA94-7873F7F2E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181FD-E830-4B92-9ACC-D2A228F8FEA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2021-10-28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892CCE9-1640-4FFD-BEAF-65ED4C293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448ED2F-31F5-4717-ADCF-920768C7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3E4768-BA9C-4F29-8E86-B062F7BBC788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73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484785"/>
            <a:ext cx="10972800" cy="46413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595B577-71D7-49CF-8DBA-D900B44E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D5D82-08F3-431D-9E48-0F4D1EB4423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2021-10-28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E86550E-DF55-4597-8477-37BDEDDF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AD5B5D-35B0-40C6-BC58-45A77237A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CF444A-8247-4D0E-BFCA-8A200C6C92E8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717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F6268529-A8D9-4227-AF30-EC5C954BE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A8527-87FB-4F17-8CC5-E135F00DF64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2021-10-28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021C5690-A8D0-4F96-AD55-1915D7DE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DE5F753A-6BF3-4250-B224-B03909A4B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F98C10-55DF-4131-B9DE-39EAD5C6D5C7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1493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id="{4FDD8B3C-A760-4389-88DA-D1746A09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CCCD7-B88E-4030-AF71-52C6F5BA992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2021-10-28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DB31C965-857F-4E47-A539-8B8E0AD62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25046F6B-6906-4B73-A038-D02362808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1915B7-7FCC-48A8-A195-127D036219E1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2814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5F09BE74-BA2B-4B43-98FF-7C8AA4338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4F101-29F8-437F-91F7-11CB5836136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2021-10-28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id="{75429C69-C481-4140-8008-0EE18A7C6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7E0E2CBD-C2D6-4712-B7AB-08C9293DA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1DA54B-262D-4312-BFFA-6E75F4E14DDF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2735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A1A8ECD7-213E-46B1-8563-4E0B1FAE6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AA20-D27A-4427-BDA2-C6984E9EFFE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2021-10-28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64BC73D8-A711-4897-A818-CBF19C4A0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1A1B5047-546B-4325-A1F6-791F2A60B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B389A2-3137-4A6D-8140-EE3170C2EB4C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3835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4E1810F-8D05-4456-9D9F-31764BA2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1043-6D10-44BF-B50C-15A772B6312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2021-10-28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7D2574-618E-45F7-9732-BA0C2BAA3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FAA2CD6-08B1-4E31-97D5-A2DB54CD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89330A-7A89-42DF-B97F-21AD9C5054E6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4546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414074C-AF47-45BE-8965-C7AC882E4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D21B3-94FF-4150-AAA3-043380615EC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2021-10-28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B394E4E-56E5-4704-89D1-6A14312C7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3B1FAEF-778E-41BC-A6A1-B5F37FA93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78F818-8DC3-4686-8416-5557B62620FA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957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92234C-44C2-4CC2-ADBB-5836E47EE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7C73D1D-E273-4C11-B2F7-F930C8378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6FAE14-5452-451B-9725-1AB76DE22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2021-10-28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F165904-4B8F-4A6C-9FA6-CC47BCF5E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AB42FC0-26B3-4A37-9ECE-C85330083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5160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0287" y="329755"/>
            <a:ext cx="11611429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79550"/>
            <a:ext cx="10363200" cy="41148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itchFamily="34" charset="0"/>
                <a:cs typeface="Arial" pitchFamily="34" charset="0"/>
              </a:defRPr>
            </a:lvl1pPr>
            <a:lvl2pPr>
              <a:defRPr b="0">
                <a:latin typeface="Arial" pitchFamily="34" charset="0"/>
                <a:cs typeface="Arial" pitchFamily="34" charset="0"/>
              </a:defRPr>
            </a:lvl2pPr>
            <a:lvl3pPr>
              <a:defRPr b="0">
                <a:latin typeface="Arial" pitchFamily="34" charset="0"/>
                <a:cs typeface="Arial" pitchFamily="34" charset="0"/>
              </a:defRPr>
            </a:lvl3pPr>
            <a:lvl4pPr>
              <a:defRPr b="0">
                <a:latin typeface="Arial" pitchFamily="34" charset="0"/>
                <a:cs typeface="Arial" pitchFamily="34" charset="0"/>
              </a:defRPr>
            </a:lvl4pPr>
            <a:lvl5pPr>
              <a:defRPr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2494548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1412777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444CA0-475E-4BDE-BA94-7873F7F2E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181FD-E830-4B92-9ACC-D2A228F8FEA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2021-10-28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892CCE9-1640-4FFD-BEAF-65ED4C293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448ED2F-31F5-4717-ADCF-920768C7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3E4768-BA9C-4F29-8E86-B062F7BBC788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9257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484785"/>
            <a:ext cx="10972800" cy="46413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595B577-71D7-49CF-8DBA-D900B44E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D5D82-08F3-431D-9E48-0F4D1EB4423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2021-10-28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E86550E-DF55-4597-8477-37BDEDDF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AD5B5D-35B0-40C6-BC58-45A77237A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CF444A-8247-4D0E-BFCA-8A200C6C92E8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3457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F6268529-A8D9-4227-AF30-EC5C954BE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A8527-87FB-4F17-8CC5-E135F00DF64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2021-10-28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021C5690-A8D0-4F96-AD55-1915D7DE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DE5F753A-6BF3-4250-B224-B03909A4B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F98C10-55DF-4131-B9DE-39EAD5C6D5C7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004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id="{4FDD8B3C-A760-4389-88DA-D1746A09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CCCD7-B88E-4030-AF71-52C6F5BA992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2021-10-28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DB31C965-857F-4E47-A539-8B8E0AD62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25046F6B-6906-4B73-A038-D02362808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1915B7-7FCC-48A8-A195-127D036219E1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23974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5F09BE74-BA2B-4B43-98FF-7C8AA4338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4F101-29F8-437F-91F7-11CB5836136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2021-10-28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id="{75429C69-C481-4140-8008-0EE18A7C6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7E0E2CBD-C2D6-4712-B7AB-08C9293DA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1DA54B-262D-4312-BFFA-6E75F4E14DDF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2462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A1A8ECD7-213E-46B1-8563-4E0B1FAE6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AA20-D27A-4427-BDA2-C6984E9EFFE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2021-10-28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64BC73D8-A711-4897-A818-CBF19C4A0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1A1B5047-546B-4325-A1F6-791F2A60B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B389A2-3137-4A6D-8140-EE3170C2EB4C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2784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4E1810F-8D05-4456-9D9F-31764BA2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1043-6D10-44BF-B50C-15A772B6312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2021-10-28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7D2574-618E-45F7-9732-BA0C2BAA3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FAA2CD6-08B1-4E31-97D5-A2DB54CD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89330A-7A89-42DF-B97F-21AD9C5054E6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70071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414074C-AF47-45BE-8965-C7AC882E4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D21B3-94FF-4150-AAA3-043380615EC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2021-10-28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B394E4E-56E5-4704-89D1-6A14312C7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3B1FAEF-778E-41BC-A6A1-B5F37FA93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78F818-8DC3-4686-8416-5557B62620FA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7318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0287" y="329755"/>
            <a:ext cx="11611429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79550"/>
            <a:ext cx="10363200" cy="41148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itchFamily="34" charset="0"/>
                <a:cs typeface="Arial" pitchFamily="34" charset="0"/>
              </a:defRPr>
            </a:lvl1pPr>
            <a:lvl2pPr>
              <a:defRPr b="0">
                <a:latin typeface="Arial" pitchFamily="34" charset="0"/>
                <a:cs typeface="Arial" pitchFamily="34" charset="0"/>
              </a:defRPr>
            </a:lvl2pPr>
            <a:lvl3pPr>
              <a:defRPr b="0">
                <a:latin typeface="Arial" pitchFamily="34" charset="0"/>
                <a:cs typeface="Arial" pitchFamily="34" charset="0"/>
              </a:defRPr>
            </a:lvl3pPr>
            <a:lvl4pPr>
              <a:defRPr b="0">
                <a:latin typeface="Arial" pitchFamily="34" charset="0"/>
                <a:cs typeface="Arial" pitchFamily="34" charset="0"/>
              </a:defRPr>
            </a:lvl4pPr>
            <a:lvl5pPr>
              <a:defRPr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388715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EE5678-F249-4304-A428-62EDD920C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A30D48F-9176-4E51-9F1D-EB558D965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29D0BB-994B-443F-911B-594AB21F1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2021-10-28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64720E7-8C2D-49C4-857F-89E763C3F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4FFBB76-7780-4C61-9395-46DDB91F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3364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1412777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1C8B6-F8A9-4732-B31E-A2B92029CF3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2021-10-28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77F19F-F94B-40BB-A5A5-F92306201D1E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4620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484785"/>
            <a:ext cx="10972800" cy="46413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D3AF1-D6B0-4748-819E-3BBC03322F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2021-10-28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5A3443-8EC4-490A-B0B4-64E4B63879A1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2956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5849D-943A-45FD-9AD1-F3CC248CAD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2021-10-28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D630D5-E8DB-4DB2-AC22-DE9FC20B46D6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22426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FD5E0-75F8-4302-A1F7-ED01C227B0A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2021-10-28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A1F205-FC1B-400F-8724-216B6B5A417E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89357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D4CF9-EBD6-4AB4-B972-6109CD4F10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2021-10-28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BAE92E-6344-4323-8E35-F2F976FA3E76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51885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9FB0C-09C6-47FC-9DE0-B084B31B1B5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2021-10-28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4277A-E398-425B-9029-5903277D332D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93351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A793E-E7B9-434C-81D0-6B959A70E7B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2021-10-28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F61407-A775-49F0-AC6E-EB94318C3B30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0587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0011E-6C0C-4121-8850-8BDBDBEF8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2021-10-28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33B261-92CF-4ED1-850B-38238B2F1693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83847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0287" y="329755"/>
            <a:ext cx="11611429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79550"/>
            <a:ext cx="10363200" cy="41148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itchFamily="34" charset="0"/>
                <a:cs typeface="Arial" pitchFamily="34" charset="0"/>
              </a:defRPr>
            </a:lvl1pPr>
            <a:lvl2pPr>
              <a:defRPr b="0">
                <a:latin typeface="Arial" pitchFamily="34" charset="0"/>
                <a:cs typeface="Arial" pitchFamily="34" charset="0"/>
              </a:defRPr>
            </a:lvl2pPr>
            <a:lvl3pPr>
              <a:defRPr b="0">
                <a:latin typeface="Arial" pitchFamily="34" charset="0"/>
                <a:cs typeface="Arial" pitchFamily="34" charset="0"/>
              </a:defRPr>
            </a:lvl3pPr>
            <a:lvl4pPr>
              <a:defRPr b="0">
                <a:latin typeface="Arial" pitchFamily="34" charset="0"/>
                <a:cs typeface="Arial" pitchFamily="34" charset="0"/>
              </a:defRPr>
            </a:lvl4pPr>
            <a:lvl5pPr>
              <a:defRPr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09483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90F6EA-4278-44CC-9AF6-A98E125C5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AE37A3-F3FD-4610-A36C-9D891DCD6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888E076-AA5F-4AEC-849F-2FFA826CE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0739B6A-DB5E-47E2-8469-290A3D13A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2021-10-28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289DAE6-2CDF-4D52-9C65-FF06DBA8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036CC8F-CA44-4C1D-9D55-E4D8914D8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321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49F400-E33C-49A5-895B-467E33124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330DC93-65EF-47C3-B570-EA5E39649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98F4F7C-2C57-4610-A658-3F77BBEA2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32AD058-197E-42F6-BD2C-3D947D3AD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481295A-F027-4797-B654-BDE174FCF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E633138-2062-4E9F-806A-34BF7B04A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2021-10-28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7F6C29C-5BB3-4B52-847A-C27C92917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2A1F6A5-A5B9-40F4-A2FC-6CDBA735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2958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E0B4F4-2C0B-4074-9F0E-23E7FFD90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FC86F1A-9D9D-4E7A-927D-52209F6CC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2021-10-28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323AFB1-79B1-4A84-B151-2B5080626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C660F7A-B703-477C-A4CE-A19F61F1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551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8E6BC7A-51A4-4A89-96F4-87FCE4985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2021-10-28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D7A964B-C0F2-4BC7-95EB-33DB8435B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763D6F5-EC90-4F6F-A12D-A25237957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594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EF2138-6B12-44C6-B5AB-B984B390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D22BD4-94DC-44C3-B6DE-2975FFCD1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3909C73-C794-471B-A891-E4DDAEEC3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88C4779-143A-42D0-B866-DD5EE95E7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2021-10-28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58D6C37-9C10-4F5E-B002-E9B9A3E1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24CA10B-F9EC-423E-843B-E3AD95965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86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1FC8CA-7436-49CB-AF9C-EC23A7B78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2AF6273-6778-4329-8FFB-2BC0786B2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B1DA7C9-B255-4452-8634-76924FAF5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6FB52A2-0AEC-42CB-962E-EB347D8DA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94D-8A9A-4614-8F39-A77A1A5F8E13}" type="datetimeFigureOut">
              <a:rPr lang="ko-KR" altLang="en-US" smtClean="0"/>
              <a:t>2021-10-28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3E349E6-2B84-4C63-AAE7-8095C43D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FECC06E-5952-4FF9-B5BF-7479CC466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75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DC586CA-D969-4F5B-BB9D-C0C76BBFF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F96468-A76C-46B0-8FAA-BCB38CFFB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8F4F029-1FB1-4610-AE15-FBD4D49D9A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8C94D-8A9A-4614-8F39-A77A1A5F8E13}" type="datetimeFigureOut">
              <a:rPr lang="ko-KR" altLang="en-US" smtClean="0"/>
              <a:t>2021-10-28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359D40A-A42D-4FF7-924B-A1B473B0A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374AF9-874F-49AC-BD35-F7B11C609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CFAFB-4259-4F25-ABC3-E6A41BF7E5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36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5337676-54D7-4323-BC6E-F353C905B5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C81A8AB-1865-43C0-BE80-8A79B0BC03A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2021-10-28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8C4F745-F9D8-4686-8E97-015E37515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D6E94F6-9506-4AD3-B5C8-D8FBD2135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9E0CC7-6284-4323-B70E-FA186601FCB1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ko-KR" altLang="en-US"/>
          </a:p>
        </p:txBody>
      </p:sp>
      <p:pic>
        <p:nvPicPr>
          <p:cNvPr id="4101" name="Picture 8" descr="I:\슬라이드 및 원고자료\@@ 기 타 @@\병원 로고\영문 시그니춰 좌우.jpg">
            <a:extLst>
              <a:ext uri="{FF2B5EF4-FFF2-40B4-BE49-F238E27FC236}">
                <a16:creationId xmlns:a16="http://schemas.microsoft.com/office/drawing/2014/main" id="{624FBF90-11F6-45CB-99AB-F3F485E050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6453189"/>
            <a:ext cx="27686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" descr="I:\슬라이드 및 원고자료\@@ 기 타 @@\병원 로고\logo_medcine[1].gif">
            <a:extLst>
              <a:ext uri="{FF2B5EF4-FFF2-40B4-BE49-F238E27FC236}">
                <a16:creationId xmlns:a16="http://schemas.microsoft.com/office/drawing/2014/main" id="{8EB06AFD-C6E7-4453-B28D-F64C60A7E9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84" y="6524626"/>
            <a:ext cx="53932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제목 1">
            <a:extLst>
              <a:ext uri="{FF2B5EF4-FFF2-40B4-BE49-F238E27FC236}">
                <a16:creationId xmlns:a16="http://schemas.microsoft.com/office/drawing/2014/main" id="{818A0866-B995-4DC5-B22D-32DC9695497E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39"/>
            <a:ext cx="10972800" cy="9937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B1427824-67E2-438E-B7FA-E0F5C0BF0904}"/>
              </a:ext>
            </a:extLst>
          </p:cNvPr>
          <p:cNvSpPr txBox="1">
            <a:spLocks/>
          </p:cNvSpPr>
          <p:nvPr userDrawn="1"/>
        </p:nvSpPr>
        <p:spPr>
          <a:xfrm>
            <a:off x="609600" y="1484313"/>
            <a:ext cx="10972800" cy="46418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pic>
        <p:nvPicPr>
          <p:cNvPr id="4105" name="Picture 8" descr="I:\슬라이드 및 원고자료\@@ 기 타 @@\병원 로고\영문 시그니춰 좌우.jpg">
            <a:extLst>
              <a:ext uri="{FF2B5EF4-FFF2-40B4-BE49-F238E27FC236}">
                <a16:creationId xmlns:a16="http://schemas.microsoft.com/office/drawing/2014/main" id="{E36432F5-4EB1-4BEF-AEB6-1E43252BB8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53189"/>
            <a:ext cx="61383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06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5337676-54D7-4323-BC6E-F353C905B5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C81A8AB-1865-43C0-BE80-8A79B0BC03A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2021-10-28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8C4F745-F9D8-4686-8E97-015E37515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D6E94F6-9506-4AD3-B5C8-D8FBD2135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9E0CC7-6284-4323-B70E-FA186601FCB1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ko-KR" altLang="en-US"/>
          </a:p>
        </p:txBody>
      </p:sp>
      <p:pic>
        <p:nvPicPr>
          <p:cNvPr id="4101" name="Picture 8" descr="I:\슬라이드 및 원고자료\@@ 기 타 @@\병원 로고\영문 시그니춰 좌우.jpg">
            <a:extLst>
              <a:ext uri="{FF2B5EF4-FFF2-40B4-BE49-F238E27FC236}">
                <a16:creationId xmlns:a16="http://schemas.microsoft.com/office/drawing/2014/main" id="{624FBF90-11F6-45CB-99AB-F3F485E050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6453189"/>
            <a:ext cx="27686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" descr="I:\슬라이드 및 원고자료\@@ 기 타 @@\병원 로고\logo_medcine[1].gif">
            <a:extLst>
              <a:ext uri="{FF2B5EF4-FFF2-40B4-BE49-F238E27FC236}">
                <a16:creationId xmlns:a16="http://schemas.microsoft.com/office/drawing/2014/main" id="{8EB06AFD-C6E7-4453-B28D-F64C60A7E9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84" y="6524626"/>
            <a:ext cx="53932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제목 1">
            <a:extLst>
              <a:ext uri="{FF2B5EF4-FFF2-40B4-BE49-F238E27FC236}">
                <a16:creationId xmlns:a16="http://schemas.microsoft.com/office/drawing/2014/main" id="{818A0866-B995-4DC5-B22D-32DC9695497E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39"/>
            <a:ext cx="10972800" cy="9937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B1427824-67E2-438E-B7FA-E0F5C0BF0904}"/>
              </a:ext>
            </a:extLst>
          </p:cNvPr>
          <p:cNvSpPr txBox="1">
            <a:spLocks/>
          </p:cNvSpPr>
          <p:nvPr userDrawn="1"/>
        </p:nvSpPr>
        <p:spPr>
          <a:xfrm>
            <a:off x="609600" y="1484313"/>
            <a:ext cx="10972800" cy="46418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pic>
        <p:nvPicPr>
          <p:cNvPr id="4105" name="Picture 8" descr="I:\슬라이드 및 원고자료\@@ 기 타 @@\병원 로고\영문 시그니춰 좌우.jpg">
            <a:extLst>
              <a:ext uri="{FF2B5EF4-FFF2-40B4-BE49-F238E27FC236}">
                <a16:creationId xmlns:a16="http://schemas.microsoft.com/office/drawing/2014/main" id="{E36432F5-4EB1-4BEF-AEB6-1E43252BB8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53189"/>
            <a:ext cx="61383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24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9B6D582-4678-404C-8AEC-59A8DA9E0B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2021-10-28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C30386-B109-4BFE-981E-399F53E62F4F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/>
          </a:p>
        </p:txBody>
      </p:sp>
      <p:pic>
        <p:nvPicPr>
          <p:cNvPr id="1029" name="Picture 8" descr="I:\슬라이드 및 원고자료\@@ 기 타 @@\병원 로고\영문 시그니춰 좌우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6453189"/>
            <a:ext cx="27686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9" descr="I:\슬라이드 및 원고자료\@@ 기 타 @@\병원 로고\logo_medcine[1].gif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84" y="6524626"/>
            <a:ext cx="53932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제목 1"/>
          <p:cNvSpPr txBox="1">
            <a:spLocks/>
          </p:cNvSpPr>
          <p:nvPr userDrawn="1"/>
        </p:nvSpPr>
        <p:spPr>
          <a:xfrm>
            <a:off x="609600" y="274639"/>
            <a:ext cx="10972800" cy="9937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2" name="내용 개체 틀 2"/>
          <p:cNvSpPr txBox="1">
            <a:spLocks/>
          </p:cNvSpPr>
          <p:nvPr userDrawn="1"/>
        </p:nvSpPr>
        <p:spPr>
          <a:xfrm>
            <a:off x="609600" y="1484313"/>
            <a:ext cx="10972800" cy="46418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pic>
        <p:nvPicPr>
          <p:cNvPr id="1033" name="Picture 8" descr="I:\슬라이드 및 원고자료\@@ 기 타 @@\병원 로고\영문 시그니춰 좌우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53189"/>
            <a:ext cx="61383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96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DAFC6E9-40F8-410D-B8C9-394B53F33A72}"/>
              </a:ext>
            </a:extLst>
          </p:cNvPr>
          <p:cNvSpPr/>
          <p:nvPr/>
        </p:nvSpPr>
        <p:spPr>
          <a:xfrm>
            <a:off x="0" y="1933303"/>
            <a:ext cx="12188952" cy="1495697"/>
          </a:xfrm>
          <a:prstGeom prst="rect">
            <a:avLst/>
          </a:prstGeom>
          <a:solidFill>
            <a:srgbClr val="D7E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076426-69A1-470C-8ABF-4C36578374AD}"/>
              </a:ext>
            </a:extLst>
          </p:cNvPr>
          <p:cNvSpPr txBox="1"/>
          <p:nvPr/>
        </p:nvSpPr>
        <p:spPr>
          <a:xfrm>
            <a:off x="-1524" y="2419541"/>
            <a:ext cx="12193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Calibri" panose="020F0502020204030204" pitchFamily="34" charset="0"/>
                <a:ea typeface="MICE고딕 OTF Bold" panose="00000800000000000000" pitchFamily="50" charset="-127"/>
                <a:cs typeface="Calibri" panose="020F0502020204030204" pitchFamily="34" charset="0"/>
              </a:rPr>
              <a:t>Approach for Diagnosing Idiopathic VF</a:t>
            </a:r>
            <a:endParaRPr lang="ko-KR" altLang="en-US" sz="2800" b="1" dirty="0">
              <a:latin typeface="Calibri" panose="020F0502020204030204" pitchFamily="34" charset="0"/>
              <a:ea typeface="MICE고딕 OTF Bold" panose="00000800000000000000" pitchFamily="50" charset="-127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57BE2E-9B69-4D54-A320-8227760B23C2}"/>
              </a:ext>
            </a:extLst>
          </p:cNvPr>
          <p:cNvSpPr txBox="1"/>
          <p:nvPr/>
        </p:nvSpPr>
        <p:spPr>
          <a:xfrm>
            <a:off x="-1524" y="4758328"/>
            <a:ext cx="121935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b="1" dirty="0" smtClean="0">
                <a:latin typeface="HY태고딕" panose="02030600000101010101" pitchFamily="18" charset="-127"/>
                <a:ea typeface="HY태고딕" panose="02030600000101010101" pitchFamily="18" charset="-127"/>
              </a:rPr>
              <a:t>김 성 환</a:t>
            </a:r>
            <a:endParaRPr lang="en-US" altLang="ko-KR" sz="2800" b="1" dirty="0" smtClean="0">
              <a:latin typeface="HY태고딕" panose="02030600000101010101" pitchFamily="18" charset="-127"/>
              <a:ea typeface="HY태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b="1" dirty="0" smtClean="0">
                <a:latin typeface="HY태고딕" panose="02030600000101010101" pitchFamily="18" charset="-127"/>
                <a:ea typeface="HY태고딕" panose="02030600000101010101" pitchFamily="18" charset="-127"/>
              </a:rPr>
              <a:t>가톨릭의대 서울성모병원</a:t>
            </a:r>
            <a:endParaRPr lang="ko-KR" altLang="en-US" sz="2800" b="1" dirty="0">
              <a:latin typeface="HY태고딕" panose="02030600000101010101" pitchFamily="18" charset="-127"/>
              <a:ea typeface="HY태고딕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1F75A5-9947-4005-A4DD-9DAC5F59C764}"/>
              </a:ext>
            </a:extLst>
          </p:cNvPr>
          <p:cNvSpPr txBox="1"/>
          <p:nvPr/>
        </p:nvSpPr>
        <p:spPr>
          <a:xfrm>
            <a:off x="-1" y="1594747"/>
            <a:ext cx="12188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Calibri" panose="020F0502020204030204" pitchFamily="34" charset="0"/>
                <a:ea typeface="MICE고딕 OTF" panose="00000800000000000000" pitchFamily="50" charset="-127"/>
                <a:cs typeface="Calibri" panose="020F0502020204030204" pitchFamily="34" charset="0"/>
              </a:rPr>
              <a:t>Session 1. Sudden Cardiac Death: Risk Stratification and Management</a:t>
            </a:r>
          </a:p>
        </p:txBody>
      </p:sp>
    </p:spTree>
    <p:extLst>
      <p:ext uri="{BB962C8B-B14F-4D97-AF65-F5344CB8AC3E}">
        <p14:creationId xmlns:p14="http://schemas.microsoft.com/office/powerpoint/2010/main" val="21245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Georgia" panose="02040502050405020303" pitchFamily="18" charset="0"/>
              </a:rPr>
              <a:t>Provocation test</a:t>
            </a:r>
            <a:endParaRPr lang="ko-KR" altLang="en-US" dirty="0">
              <a:latin typeface="Georgia" panose="02040502050405020303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Long QT</a:t>
            </a:r>
          </a:p>
          <a:p>
            <a:pPr lvl="1"/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Epinephrine,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Treadmil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lvl="1"/>
            <a:endParaRPr lang="en-US" altLang="ko-KR" dirty="0">
              <a:latin typeface="Georgia" panose="02040502050405020303" pitchFamily="18" charset="0"/>
            </a:endParaRPr>
          </a:p>
          <a:p>
            <a:r>
              <a:rPr lang="en-US" altLang="ko-KR" dirty="0" err="1">
                <a:latin typeface="Georgia" panose="02040502050405020303" pitchFamily="18" charset="0"/>
              </a:rPr>
              <a:t>Brugada</a:t>
            </a:r>
            <a:r>
              <a:rPr lang="en-US" altLang="ko-KR" dirty="0">
                <a:latin typeface="Georgia" panose="02040502050405020303" pitchFamily="18" charset="0"/>
              </a:rPr>
              <a:t> syndrome</a:t>
            </a:r>
          </a:p>
          <a:p>
            <a:pPr lvl="1"/>
            <a:r>
              <a:rPr lang="en-US" altLang="ko-KR" dirty="0" err="1">
                <a:latin typeface="Georgia" panose="02040502050405020303" pitchFamily="18" charset="0"/>
              </a:rPr>
              <a:t>flecainide</a:t>
            </a:r>
            <a:r>
              <a:rPr lang="en-US" altLang="ko-KR" dirty="0">
                <a:latin typeface="Georgia" panose="02040502050405020303" pitchFamily="18" charset="0"/>
              </a:rPr>
              <a:t> </a:t>
            </a:r>
          </a:p>
          <a:p>
            <a:pPr lvl="1"/>
            <a:endParaRPr lang="ko-KR" alt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6622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>
                <a:latin typeface="Georgia" panose="02040502050405020303" pitchFamily="18" charset="0"/>
              </a:rPr>
              <a:t>Brugada</a:t>
            </a:r>
            <a:r>
              <a:rPr lang="en-US" altLang="ko-KR" dirty="0" smtClean="0">
                <a:latin typeface="Georgia" panose="02040502050405020303" pitchFamily="18" charset="0"/>
              </a:rPr>
              <a:t> syndrome pattern ECG</a:t>
            </a:r>
            <a:endParaRPr lang="ko-KR" altLang="en-US" dirty="0">
              <a:latin typeface="Georgia" panose="02040502050405020303" pitchFamily="18" charset="0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5231904" y="4077073"/>
            <a:ext cx="5655836" cy="2049091"/>
          </a:xfrm>
        </p:spPr>
        <p:txBody>
          <a:bodyPr>
            <a:normAutofit/>
          </a:bodyPr>
          <a:lstStyle/>
          <a:p>
            <a:r>
              <a:rPr lang="en-US" altLang="ko-KR" sz="2400" dirty="0">
                <a:latin typeface="Georgia" panose="02040502050405020303" pitchFamily="18" charset="0"/>
              </a:rPr>
              <a:t>V1~</a:t>
            </a:r>
            <a:r>
              <a:rPr lang="en-US" altLang="ko-KR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2</a:t>
            </a:r>
          </a:p>
          <a:p>
            <a:r>
              <a:rPr lang="en-US" altLang="ko-KR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≥1 lead</a:t>
            </a:r>
          </a:p>
          <a:p>
            <a:r>
              <a:rPr lang="en-US" altLang="ko-KR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2</a:t>
            </a:r>
            <a:r>
              <a:rPr lang="en-US" altLang="ko-KR" sz="2400" b="1" baseline="30000" dirty="0">
                <a:solidFill>
                  <a:srgbClr val="FF0000"/>
                </a:solidFill>
                <a:latin typeface="Georgia" panose="02040502050405020303" pitchFamily="18" charset="0"/>
              </a:rPr>
              <a:t>nd</a:t>
            </a:r>
            <a:r>
              <a:rPr lang="en-US" altLang="ko-KR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, 3</a:t>
            </a:r>
            <a:r>
              <a:rPr lang="en-US" altLang="ko-KR" sz="2400" b="1" baseline="30000" dirty="0">
                <a:solidFill>
                  <a:srgbClr val="FF0000"/>
                </a:solidFill>
                <a:latin typeface="Georgia" panose="02040502050405020303" pitchFamily="18" charset="0"/>
              </a:rPr>
              <a:t>rd</a:t>
            </a:r>
            <a:r>
              <a:rPr lang="en-US" altLang="ko-KR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 or </a:t>
            </a:r>
            <a:r>
              <a:rPr lang="en-US" altLang="ko-KR" sz="2400" b="1" dirty="0">
                <a:latin typeface="Georgia" panose="02040502050405020303" pitchFamily="18" charset="0"/>
              </a:rPr>
              <a:t>4</a:t>
            </a:r>
            <a:r>
              <a:rPr lang="en-US" altLang="ko-KR" sz="2400" b="1" baseline="30000" dirty="0">
                <a:latin typeface="Georgia" panose="02040502050405020303" pitchFamily="18" charset="0"/>
              </a:rPr>
              <a:t>th</a:t>
            </a:r>
            <a:r>
              <a:rPr lang="en-US" altLang="ko-KR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 intercostal space</a:t>
            </a:r>
          </a:p>
          <a:p>
            <a:r>
              <a:rPr lang="en-US" altLang="ko-KR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provocation test </a:t>
            </a:r>
            <a:endParaRPr lang="ko-KR" altLang="en-US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5362" name="Picture 2" descr="D:\Dropbox\슬라이드 및 원고자료\EP\ECG\ECG 자료\BS_317501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0" r="27838" b="33887"/>
          <a:stretch/>
        </p:blipFill>
        <p:spPr bwMode="auto">
          <a:xfrm>
            <a:off x="2423592" y="1340768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직선 화살표 연결선 4"/>
          <p:cNvCxnSpPr/>
          <p:nvPr/>
        </p:nvCxnSpPr>
        <p:spPr>
          <a:xfrm>
            <a:off x="4079776" y="1988840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모서리가 둥근 사각형 설명선 5"/>
          <p:cNvSpPr/>
          <p:nvPr/>
        </p:nvSpPr>
        <p:spPr>
          <a:xfrm>
            <a:off x="5592177" y="2306588"/>
            <a:ext cx="3168352" cy="408623"/>
          </a:xfrm>
          <a:prstGeom prst="wedgeRoundRectCallout">
            <a:avLst>
              <a:gd name="adj1" fmla="val -94430"/>
              <a:gd name="adj2" fmla="val -78381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Georgia" panose="02040502050405020303" pitchFamily="18" charset="0"/>
                <a:ea typeface="맑은 고딕" panose="020B0503020000020004" pitchFamily="50" charset="-127"/>
              </a:rPr>
              <a:t>2) J wave amplitude ≥2mm </a:t>
            </a:r>
            <a:endParaRPr kumimoji="1" lang="ko-KR" altLang="en-US" dirty="0">
              <a:solidFill>
                <a:prstClr val="black"/>
              </a:solidFill>
              <a:latin typeface="Georgia" panose="02040502050405020303" pitchFamily="18" charset="0"/>
              <a:ea typeface="맑은 고딕" panose="020B0503020000020004" pitchFamily="50" charset="-127"/>
            </a:endParaRPr>
          </a:p>
        </p:txBody>
      </p:sp>
      <p:sp>
        <p:nvSpPr>
          <p:cNvPr id="8" name="모서리가 둥근 사각형 설명선 7"/>
          <p:cNvSpPr/>
          <p:nvPr/>
        </p:nvSpPr>
        <p:spPr>
          <a:xfrm>
            <a:off x="5591944" y="3278696"/>
            <a:ext cx="2304256" cy="408623"/>
          </a:xfrm>
          <a:prstGeom prst="wedgeRoundRectCallout">
            <a:avLst>
              <a:gd name="adj1" fmla="val -96056"/>
              <a:gd name="adj2" fmla="val 144805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Georgia" panose="02040502050405020303" pitchFamily="18" charset="0"/>
                <a:ea typeface="맑은 고딕" panose="020B0503020000020004" pitchFamily="50" charset="-127"/>
              </a:rPr>
              <a:t>3) Negative T wave</a:t>
            </a:r>
            <a:endParaRPr kumimoji="1" lang="ko-KR" altLang="en-US" dirty="0">
              <a:solidFill>
                <a:prstClr val="black"/>
              </a:solidFill>
              <a:latin typeface="Georgia" panose="02040502050405020303" pitchFamily="18" charset="0"/>
              <a:ea typeface="맑은 고딕" panose="020B0503020000020004" pitchFamily="50" charset="-127"/>
            </a:endParaRPr>
          </a:p>
        </p:txBody>
      </p:sp>
      <p:sp>
        <p:nvSpPr>
          <p:cNvPr id="11" name="모서리가 둥근 사각형 설명선 10"/>
          <p:cNvSpPr/>
          <p:nvPr/>
        </p:nvSpPr>
        <p:spPr>
          <a:xfrm>
            <a:off x="5591944" y="1353795"/>
            <a:ext cx="3024336" cy="408623"/>
          </a:xfrm>
          <a:prstGeom prst="wedgeRoundRectCallout">
            <a:avLst>
              <a:gd name="adj1" fmla="val -94005"/>
              <a:gd name="adj2" fmla="val 123366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Georgia" panose="02040502050405020303" pitchFamily="18" charset="0"/>
                <a:ea typeface="맑은 고딕" panose="020B0503020000020004" pitchFamily="50" charset="-127"/>
              </a:rPr>
              <a:t>1) Coved type (</a:t>
            </a:r>
            <a:r>
              <a:rPr kumimoji="1" lang="ko-KR" altLang="en-US" dirty="0">
                <a:solidFill>
                  <a:prstClr val="black"/>
                </a:solidFill>
                <a:latin typeface="Georgia" panose="02040502050405020303" pitchFamily="18" charset="0"/>
                <a:ea typeface="맑은 고딕" panose="020B0503020000020004" pitchFamily="50" charset="-127"/>
              </a:rPr>
              <a:t>삿갓 모양</a:t>
            </a:r>
            <a:r>
              <a:rPr kumimoji="1" lang="en-US" altLang="ko-KR" dirty="0">
                <a:solidFill>
                  <a:prstClr val="black"/>
                </a:solidFill>
                <a:latin typeface="Georgia" panose="02040502050405020303" pitchFamily="18" charset="0"/>
                <a:ea typeface="맑은 고딕" panose="020B0503020000020004" pitchFamily="50" charset="-127"/>
              </a:rPr>
              <a:t>)</a:t>
            </a:r>
            <a:endParaRPr kumimoji="1" lang="ko-KR" altLang="en-US" dirty="0">
              <a:solidFill>
                <a:prstClr val="black"/>
              </a:solidFill>
              <a:latin typeface="Georgia" panose="02040502050405020303" pitchFamily="18" charset="0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663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Georgia" panose="02040502050405020303" pitchFamily="18" charset="0"/>
              </a:rPr>
              <a:t>Diagnosis of </a:t>
            </a:r>
            <a:r>
              <a:rPr lang="en-US" altLang="ko-KR" dirty="0" err="1" smtClean="0">
                <a:latin typeface="Georgia" panose="02040502050405020303" pitchFamily="18" charset="0"/>
              </a:rPr>
              <a:t>Brugada</a:t>
            </a:r>
            <a:r>
              <a:rPr lang="en-US" altLang="ko-KR" dirty="0" smtClean="0">
                <a:latin typeface="Georgia" panose="02040502050405020303" pitchFamily="18" charset="0"/>
              </a:rPr>
              <a:t> syndrome</a:t>
            </a:r>
            <a:endParaRPr lang="ko-KR" altLang="en-US" dirty="0">
              <a:latin typeface="Georgia" panose="02040502050405020303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err="1" smtClean="0">
                <a:latin typeface="Georgia" panose="02040502050405020303" pitchFamily="18" charset="0"/>
              </a:rPr>
              <a:t>Brugada</a:t>
            </a:r>
            <a:r>
              <a:rPr lang="en-US" altLang="ko-KR" dirty="0" smtClean="0">
                <a:latin typeface="Georgia" panose="02040502050405020303" pitchFamily="18" charset="0"/>
              </a:rPr>
              <a:t> pattern ECG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+</a:t>
            </a:r>
            <a:r>
              <a:rPr lang="en-US" altLang="ko-KR" sz="2800" dirty="0">
                <a:latin typeface="Georgia" panose="02040502050405020303" pitchFamily="18" charset="0"/>
              </a:rPr>
              <a:t> Symptoms (VF or aborted SCD, syncope, nocturnal agonal respiration, palpitations, chest discomfort)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2800" dirty="0">
              <a:latin typeface="Georgia" panose="02040502050405020303" pitchFamily="18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2200" dirty="0" err="1">
                <a:latin typeface="Georgia" panose="02040502050405020303" pitchFamily="18" charset="0"/>
              </a:rPr>
              <a:t>cf</a:t>
            </a:r>
            <a:r>
              <a:rPr lang="en-US" altLang="ko-KR" sz="2200" dirty="0">
                <a:latin typeface="Georgia" panose="02040502050405020303" pitchFamily="18" charset="0"/>
              </a:rPr>
              <a:t>) 	</a:t>
            </a:r>
            <a:r>
              <a:rPr lang="en-US" altLang="ko-KR" sz="2200" dirty="0" err="1">
                <a:latin typeface="Georgia" panose="02040502050405020303" pitchFamily="18" charset="0"/>
              </a:rPr>
              <a:t>Preexcitation</a:t>
            </a:r>
            <a:r>
              <a:rPr lang="en-US" altLang="ko-KR" sz="2200" dirty="0">
                <a:latin typeface="Georgia" panose="02040502050405020303" pitchFamily="18" charset="0"/>
              </a:rPr>
              <a:t> ECG + symptom = WPW syndrome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2200" dirty="0">
                <a:latin typeface="Georgia" panose="02040502050405020303" pitchFamily="18" charset="0"/>
              </a:rPr>
              <a:t>	HIV + symptom/sign = AIDS</a:t>
            </a:r>
            <a:endParaRPr lang="ko-KR" altLang="en-US" sz="2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962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제목 1">
            <a:extLst>
              <a:ext uri="{FF2B5EF4-FFF2-40B4-BE49-F238E27FC236}">
                <a16:creationId xmlns:a16="http://schemas.microsoft.com/office/drawing/2014/main" id="{15DA3CC3-2923-426F-9355-B754A86B3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489" y="330200"/>
            <a:ext cx="8709025" cy="755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dirty="0" smtClean="0">
                <a:latin typeface="Georgia" panose="02040502050405020303" pitchFamily="18" charset="0"/>
              </a:rPr>
              <a:t>Diagnosis of Idiopathic VF</a:t>
            </a:r>
            <a:endParaRPr lang="ko-KR" altLang="en-US" dirty="0">
              <a:latin typeface="Georgia" panose="02040502050405020303" pitchFamily="18" charset="0"/>
            </a:endParaRPr>
          </a:p>
        </p:txBody>
      </p:sp>
      <p:sp>
        <p:nvSpPr>
          <p:cNvPr id="30723" name="내용 개체 틀 2">
            <a:extLst>
              <a:ext uri="{FF2B5EF4-FFF2-40B4-BE49-F238E27FC236}">
                <a16:creationId xmlns:a16="http://schemas.microsoft.com/office/drawing/2014/main" id="{A16CD2B5-0226-43B5-9370-A9AD5C90727D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200000"/>
              </a:lnSpc>
            </a:pPr>
            <a:r>
              <a:rPr lang="en-US" altLang="ko-KR" sz="2800" dirty="0">
                <a:latin typeface="Georgia" panose="02040502050405020303" pitchFamily="18" charset="0"/>
              </a:rPr>
              <a:t>After exclusion of structural heart disease, </a:t>
            </a:r>
            <a:r>
              <a:rPr lang="en-US" altLang="ko-KR" sz="2800" dirty="0" smtClean="0">
                <a:latin typeface="Georgia" panose="02040502050405020303" pitchFamily="18" charset="0"/>
              </a:rPr>
              <a:t>long/short QT</a:t>
            </a:r>
            <a:r>
              <a:rPr lang="en-US" altLang="ko-KR" sz="2800" dirty="0">
                <a:latin typeface="Georgia" panose="02040502050405020303" pitchFamily="18" charset="0"/>
              </a:rPr>
              <a:t>, </a:t>
            </a:r>
            <a:r>
              <a:rPr lang="en-US" altLang="ko-KR" sz="2800" dirty="0">
                <a:latin typeface="Georgia" panose="02040502050405020303" pitchFamily="18" charset="0"/>
              </a:rPr>
              <a:t>CPVT, </a:t>
            </a:r>
            <a:r>
              <a:rPr lang="en-US" altLang="ko-KR" sz="2800" dirty="0" err="1" smtClean="0">
                <a:latin typeface="Georgia" panose="02040502050405020303" pitchFamily="18" charset="0"/>
              </a:rPr>
              <a:t>Brugada</a:t>
            </a:r>
            <a:r>
              <a:rPr lang="en-US" altLang="ko-KR" sz="2800" dirty="0" smtClean="0">
                <a:latin typeface="Georgia" panose="02040502050405020303" pitchFamily="18" charset="0"/>
              </a:rPr>
              <a:t> </a:t>
            </a:r>
            <a:r>
              <a:rPr lang="en-US" altLang="ko-KR" sz="2800" dirty="0">
                <a:latin typeface="Georgia" panose="02040502050405020303" pitchFamily="18" charset="0"/>
              </a:rPr>
              <a:t>syndrome, </a:t>
            </a:r>
            <a:r>
              <a:rPr lang="en-US" altLang="ko-KR" sz="2800" dirty="0" smtClean="0">
                <a:latin typeface="Georgia" panose="02040502050405020303" pitchFamily="18" charset="0"/>
              </a:rPr>
              <a:t>Early </a:t>
            </a:r>
            <a:r>
              <a:rPr lang="en-US" altLang="ko-KR" sz="2800" dirty="0">
                <a:latin typeface="Georgia" panose="02040502050405020303" pitchFamily="18" charset="0"/>
              </a:rPr>
              <a:t>repolarization syndrome…</a:t>
            </a:r>
          </a:p>
          <a:p>
            <a:pPr>
              <a:lnSpc>
                <a:spcPct val="200000"/>
              </a:lnSpc>
            </a:pPr>
            <a:endParaRPr lang="en-US" altLang="ko-KR" sz="2800" dirty="0">
              <a:latin typeface="Georgia" panose="02040502050405020303" pitchFamily="18" charset="0"/>
            </a:endParaRPr>
          </a:p>
          <a:p>
            <a:pPr>
              <a:lnSpc>
                <a:spcPct val="200000"/>
              </a:lnSpc>
            </a:pPr>
            <a:endParaRPr lang="ko-KR" alt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410659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EC3158-FA30-472F-9991-3A23EEB344AF}"/>
              </a:ext>
            </a:extLst>
          </p:cNvPr>
          <p:cNvSpPr txBox="1"/>
          <p:nvPr/>
        </p:nvSpPr>
        <p:spPr>
          <a:xfrm>
            <a:off x="5041064" y="2678277"/>
            <a:ext cx="21098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 dirty="0">
                <a:latin typeface="HY태고딕" panose="02030600000101010101" pitchFamily="18" charset="-127"/>
                <a:ea typeface="HY태고딕" panose="02030600000101010101" pitchFamily="18" charset="-127"/>
              </a:rPr>
              <a:t>감사합니다</a:t>
            </a:r>
            <a:endParaRPr lang="en-US" altLang="ko-KR" sz="2800" b="1" dirty="0">
              <a:latin typeface="HY태고딕" panose="02030600000101010101" pitchFamily="18" charset="-127"/>
              <a:ea typeface="HY태고딕" panose="02030600000101010101" pitchFamily="18" charset="-127"/>
            </a:endParaRPr>
          </a:p>
          <a:p>
            <a:pPr algn="ctr"/>
            <a:endParaRPr lang="en-US" altLang="ko-KR" sz="2800" b="1" dirty="0">
              <a:latin typeface="HY태고딕" panose="02030600000101010101" pitchFamily="18" charset="-127"/>
              <a:ea typeface="HY태고딕" panose="02030600000101010101" pitchFamily="18" charset="-127"/>
            </a:endParaRPr>
          </a:p>
          <a:p>
            <a:pPr algn="ctr"/>
            <a:r>
              <a:rPr lang="en-US" altLang="ko-KR" sz="2800" b="1" dirty="0">
                <a:latin typeface="HY태고딕" panose="02030600000101010101" pitchFamily="18" charset="-127"/>
                <a:ea typeface="HY태고딕" panose="02030600000101010101" pitchFamily="18" charset="-127"/>
              </a:rPr>
              <a:t>Thank you!</a:t>
            </a:r>
            <a:endParaRPr lang="ko-KR" altLang="en-US" sz="2800" b="1" dirty="0">
              <a:latin typeface="HY태고딕" panose="02030600000101010101" pitchFamily="18" charset="-127"/>
              <a:ea typeface="HY태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6386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제목 1">
            <a:extLst>
              <a:ext uri="{FF2B5EF4-FFF2-40B4-BE49-F238E27FC236}">
                <a16:creationId xmlns:a16="http://schemas.microsoft.com/office/drawing/2014/main" id="{8A4E1FE0-CA2C-4785-B025-5A66159D29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9"/>
            <a:ext cx="8229600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ko-KR" dirty="0">
                <a:latin typeface="Georgia" panose="02040502050405020303" pitchFamily="18" charset="0"/>
              </a:rPr>
              <a:t>Diseases causing 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VT/</a:t>
            </a:r>
            <a:r>
              <a:rPr lang="en-US" altLang="ko-KR" dirty="0">
                <a:latin typeface="Georgia" panose="02040502050405020303" pitchFamily="18" charset="0"/>
              </a:rPr>
              <a:t>VF</a:t>
            </a:r>
            <a:endParaRPr lang="ko-KR" altLang="en-US" dirty="0">
              <a:latin typeface="Georgia" panose="02040502050405020303" pitchFamily="18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9CC60F-ABAA-4164-87EA-5B364538D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183" y="1268414"/>
            <a:ext cx="9965634" cy="5073648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ko-KR" dirty="0">
                <a:latin typeface="Georgia" panose="02040502050405020303" pitchFamily="18" charset="0"/>
              </a:rPr>
              <a:t>Structural heart disease </a:t>
            </a:r>
            <a:r>
              <a:rPr lang="en-US" altLang="ko-KR" sz="2400" dirty="0">
                <a:latin typeface="Georgia" panose="02040502050405020303" pitchFamily="18" charset="0"/>
              </a:rPr>
              <a:t>(=</a:t>
            </a:r>
            <a:r>
              <a:rPr lang="en-US" altLang="ko-KR" sz="2400" dirty="0">
                <a:solidFill>
                  <a:srgbClr val="0000CC"/>
                </a:solidFill>
                <a:latin typeface="Georgia" panose="02040502050405020303" pitchFamily="18" charset="0"/>
              </a:rPr>
              <a:t>ventricular scar</a:t>
            </a:r>
            <a:r>
              <a:rPr lang="en-US" altLang="ko-KR" sz="2400" dirty="0">
                <a:latin typeface="Georgia" panose="02040502050405020303" pitchFamily="18" charset="0"/>
              </a:rPr>
              <a:t>)</a:t>
            </a:r>
            <a:endParaRPr lang="en-US" altLang="ko-KR" dirty="0">
              <a:latin typeface="Georgia" panose="02040502050405020303" pitchFamily="18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ko-KR" sz="3200" dirty="0">
                <a:solidFill>
                  <a:srgbClr val="FF0000"/>
                </a:solidFill>
                <a:latin typeface="Georgia" panose="02040502050405020303" pitchFamily="18" charset="0"/>
              </a:rPr>
              <a:t>Ischemic heart </a:t>
            </a:r>
            <a:r>
              <a:rPr lang="en-US" altLang="ko-KR" sz="32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disease </a:t>
            </a:r>
            <a:r>
              <a:rPr lang="en-US" altLang="ko-KR" dirty="0" smtClean="0">
                <a:solidFill>
                  <a:srgbClr val="FF0000"/>
                </a:solidFill>
                <a:latin typeface="Georgia" panose="02040502050405020303" pitchFamily="18" charset="0"/>
              </a:rPr>
              <a:t>(including spasm)</a:t>
            </a:r>
            <a:endParaRPr lang="en-US" altLang="ko-KR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ko-KR" dirty="0">
                <a:latin typeface="Georgia" panose="02040502050405020303" pitchFamily="18" charset="0"/>
              </a:rPr>
              <a:t>DCMP, HCMP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ko-KR" sz="2000" dirty="0" err="1">
                <a:latin typeface="Georgia" panose="02040502050405020303" pitchFamily="18" charset="0"/>
              </a:rPr>
              <a:t>Arrhythmogenic</a:t>
            </a:r>
            <a:r>
              <a:rPr lang="en-US" altLang="ko-KR" sz="2000" dirty="0">
                <a:latin typeface="Georgia" panose="02040502050405020303" pitchFamily="18" charset="0"/>
              </a:rPr>
              <a:t> RV dysplasia, sarcoidosis, amyloidosis, surgical scar…</a:t>
            </a:r>
          </a:p>
          <a:p>
            <a:pPr lvl="1" eaLnBrk="1" hangingPunct="1">
              <a:buFont typeface="Arial" charset="0"/>
              <a:buChar char="–"/>
              <a:defRPr/>
            </a:pPr>
            <a:endParaRPr lang="en-US" altLang="ko-KR" dirty="0">
              <a:latin typeface="Georgia" panose="02040502050405020303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ko-KR" dirty="0">
                <a:latin typeface="Georgia" panose="02040502050405020303" pitchFamily="18" charset="0"/>
              </a:rPr>
              <a:t>Inherited primary arrhythmia syndromes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ko-KR" sz="1800" dirty="0">
                <a:latin typeface="Georgia" panose="02040502050405020303" pitchFamily="18" charset="0"/>
              </a:rPr>
              <a:t>Long/Short QT syndrome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ko-KR" sz="1800" dirty="0" err="1">
                <a:latin typeface="Georgia" panose="02040502050405020303" pitchFamily="18" charset="0"/>
              </a:rPr>
              <a:t>Catecholaminergic</a:t>
            </a:r>
            <a:r>
              <a:rPr lang="en-US" altLang="ko-KR" sz="1800" dirty="0">
                <a:latin typeface="Georgia" panose="02040502050405020303" pitchFamily="18" charset="0"/>
              </a:rPr>
              <a:t> polymorphic VT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ko-KR" b="1" dirty="0" err="1" smtClean="0">
                <a:latin typeface="Georgia" panose="02040502050405020303" pitchFamily="18" charset="0"/>
              </a:rPr>
              <a:t>Brugada</a:t>
            </a:r>
            <a:r>
              <a:rPr lang="en-US" altLang="ko-KR" b="1" dirty="0" smtClean="0">
                <a:latin typeface="Georgia" panose="02040502050405020303" pitchFamily="18" charset="0"/>
              </a:rPr>
              <a:t> </a:t>
            </a:r>
            <a:r>
              <a:rPr lang="en-US" altLang="ko-KR" b="1" dirty="0">
                <a:latin typeface="Georgia" panose="02040502050405020303" pitchFamily="18" charset="0"/>
              </a:rPr>
              <a:t>syndrome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ko-KR" b="1" dirty="0">
                <a:latin typeface="Georgia" panose="02040502050405020303" pitchFamily="18" charset="0"/>
              </a:rPr>
              <a:t>Early repolarization syndrome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ko-KR" b="1" dirty="0" smtClean="0">
                <a:solidFill>
                  <a:srgbClr val="0000CC"/>
                </a:solidFill>
                <a:latin typeface="Georgia" panose="02040502050405020303" pitchFamily="18" charset="0"/>
              </a:rPr>
              <a:t>Idiopathic </a:t>
            </a:r>
            <a:r>
              <a:rPr lang="en-US" altLang="ko-KR" b="1" dirty="0">
                <a:solidFill>
                  <a:srgbClr val="0000CC"/>
                </a:solidFill>
                <a:latin typeface="Georgia" panose="02040502050405020303" pitchFamily="18" charset="0"/>
              </a:rPr>
              <a:t>ventricular fibrillation</a:t>
            </a:r>
          </a:p>
          <a:p>
            <a:pPr lvl="1" eaLnBrk="1" hangingPunct="1">
              <a:buFont typeface="Arial" charset="0"/>
              <a:buChar char="–"/>
              <a:defRPr/>
            </a:pPr>
            <a:endParaRPr lang="en-US" altLang="ko-KR" dirty="0">
              <a:latin typeface="Georgia" panose="02040502050405020303" pitchFamily="18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ko-KR" alt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6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제목 1">
            <a:extLst>
              <a:ext uri="{FF2B5EF4-FFF2-40B4-BE49-F238E27FC236}">
                <a16:creationId xmlns:a16="http://schemas.microsoft.com/office/drawing/2014/main" id="{7A70EA79-5D2F-4323-8C5D-8F83272D3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489" y="330200"/>
            <a:ext cx="8709025" cy="755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dirty="0" err="1">
                <a:latin typeface="Georgia" panose="02040502050405020303" pitchFamily="18" charset="0"/>
              </a:rPr>
              <a:t>Brugada</a:t>
            </a:r>
            <a:r>
              <a:rPr lang="en-US" altLang="ko-KR" dirty="0">
                <a:latin typeface="Georgia" panose="02040502050405020303" pitchFamily="18" charset="0"/>
              </a:rPr>
              <a:t> syndrome</a:t>
            </a:r>
            <a:endParaRPr lang="ko-KR" altLang="en-US" dirty="0">
              <a:latin typeface="Georgia" panose="02040502050405020303" pitchFamily="18" charset="0"/>
            </a:endParaRPr>
          </a:p>
        </p:txBody>
      </p:sp>
      <p:sp>
        <p:nvSpPr>
          <p:cNvPr id="27651" name="내용 개체 틀 2">
            <a:extLst>
              <a:ext uri="{FF2B5EF4-FFF2-40B4-BE49-F238E27FC236}">
                <a16:creationId xmlns:a16="http://schemas.microsoft.com/office/drawing/2014/main" id="{9219EC3B-C14E-4B46-B2AD-D1C0A859FF1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800" dirty="0">
                <a:latin typeface="Georgia" panose="02040502050405020303" pitchFamily="18" charset="0"/>
              </a:rPr>
              <a:t>‘Widow ghost’ in Thailand</a:t>
            </a:r>
          </a:p>
          <a:p>
            <a:r>
              <a:rPr lang="en-US" altLang="ko-KR" sz="2800" dirty="0">
                <a:latin typeface="Georgia" panose="02040502050405020303" pitchFamily="18" charset="0"/>
              </a:rPr>
              <a:t>Prevalent in east Asian male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FA526AB-EFC8-4789-A402-799B6889A14B}"/>
              </a:ext>
            </a:extLst>
          </p:cNvPr>
          <p:cNvSpPr/>
          <p:nvPr/>
        </p:nvSpPr>
        <p:spPr>
          <a:xfrm>
            <a:off x="2279650" y="5445125"/>
            <a:ext cx="539750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  <a:latin typeface="Georgia" panose="02040502050405020303" pitchFamily="18" charset="0"/>
              <a:ea typeface="맑은 고딕" panose="020B0503020000020004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A6F2DF4-8047-4285-9C49-30937AF043FA}"/>
              </a:ext>
            </a:extLst>
          </p:cNvPr>
          <p:cNvSpPr/>
          <p:nvPr/>
        </p:nvSpPr>
        <p:spPr>
          <a:xfrm>
            <a:off x="6494463" y="5419725"/>
            <a:ext cx="539750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  <a:latin typeface="Georgia" panose="02040502050405020303" pitchFamily="18" charset="0"/>
              <a:ea typeface="맑은 고딕" panose="020B0503020000020004" pitchFamily="50" charset="-127"/>
            </a:endParaRPr>
          </a:p>
        </p:txBody>
      </p:sp>
      <p:sp>
        <p:nvSpPr>
          <p:cNvPr id="27656" name="TextBox 8">
            <a:extLst>
              <a:ext uri="{FF2B5EF4-FFF2-40B4-BE49-F238E27FC236}">
                <a16:creationId xmlns:a16="http://schemas.microsoft.com/office/drawing/2014/main" id="{4D070632-D9FA-45FB-95FD-2DAAB6C71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4" y="6021388"/>
            <a:ext cx="4751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Kim SH et al</a:t>
            </a:r>
            <a:r>
              <a:rPr lang="en-US" altLang="ko-KR" sz="1600" i="1" dirty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, J Cardiovasc </a:t>
            </a:r>
            <a:r>
              <a:rPr lang="en-US" altLang="ko-KR" sz="1600" i="1" dirty="0" err="1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Electrophysiol</a:t>
            </a:r>
            <a:r>
              <a:rPr lang="en-US" altLang="ko-KR" sz="1600" i="1" dirty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2012</a:t>
            </a:r>
            <a:endParaRPr lang="ko-KR" altLang="en-US" sz="1600" dirty="0">
              <a:solidFill>
                <a:prstClr val="black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410FCE4-3166-45C9-A6E4-27FADC598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2852936"/>
            <a:ext cx="6912768" cy="27259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94D38E-9A19-4E0E-9CD1-5266BCF8AF91}"/>
              </a:ext>
            </a:extLst>
          </p:cNvPr>
          <p:cNvSpPr txBox="1"/>
          <p:nvPr/>
        </p:nvSpPr>
        <p:spPr>
          <a:xfrm>
            <a:off x="2711624" y="5589241"/>
            <a:ext cx="3132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>
                <a:solidFill>
                  <a:prstClr val="black"/>
                </a:solidFill>
                <a:latin typeface="Georgia" panose="02040502050405020303" pitchFamily="18" charset="0"/>
                <a:ea typeface="굴림" panose="020B0600000101010101" pitchFamily="50" charset="-127"/>
                <a:cs typeface="Arial" panose="020B0604020202020204" pitchFamily="34" charset="0"/>
              </a:rPr>
              <a:t>Early repolarization syndrome</a:t>
            </a:r>
            <a:endParaRPr kumimoji="1" lang="ko-KR" altLang="en-US" sz="1200" dirty="0">
              <a:solidFill>
                <a:prstClr val="black"/>
              </a:solidFill>
              <a:latin typeface="Georgia" panose="02040502050405020303" pitchFamily="18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BD731D-7406-4082-9384-46AA81161329}"/>
              </a:ext>
            </a:extLst>
          </p:cNvPr>
          <p:cNvSpPr txBox="1"/>
          <p:nvPr/>
        </p:nvSpPr>
        <p:spPr>
          <a:xfrm>
            <a:off x="6749368" y="5589241"/>
            <a:ext cx="3132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 err="1">
                <a:solidFill>
                  <a:prstClr val="black"/>
                </a:solidFill>
                <a:latin typeface="Georgia" panose="02040502050405020303" pitchFamily="18" charset="0"/>
                <a:ea typeface="굴림" panose="020B0600000101010101" pitchFamily="50" charset="-127"/>
                <a:cs typeface="Arial" panose="020B0604020202020204" pitchFamily="34" charset="0"/>
              </a:rPr>
              <a:t>Brugada</a:t>
            </a:r>
            <a:r>
              <a:rPr kumimoji="1" lang="en-US" altLang="ko-KR" sz="1200" dirty="0">
                <a:solidFill>
                  <a:prstClr val="black"/>
                </a:solidFill>
                <a:latin typeface="Georgia" panose="02040502050405020303" pitchFamily="18" charset="0"/>
                <a:ea typeface="굴림" panose="020B0600000101010101" pitchFamily="50" charset="-127"/>
                <a:cs typeface="Arial" panose="020B0604020202020204" pitchFamily="34" charset="0"/>
              </a:rPr>
              <a:t> syndrome</a:t>
            </a:r>
            <a:endParaRPr kumimoji="1" lang="ko-KR" altLang="en-US" sz="1200" dirty="0">
              <a:solidFill>
                <a:prstClr val="black"/>
              </a:solidFill>
              <a:latin typeface="Georgia" panose="02040502050405020303" pitchFamily="18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3965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Georgia" panose="02040502050405020303" pitchFamily="18" charset="0"/>
              </a:rPr>
              <a:t>Considerations of diagnosis</a:t>
            </a:r>
            <a:endParaRPr lang="ko-KR" altLang="en-US" dirty="0">
              <a:latin typeface="Georgia" panose="02040502050405020303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altLang="ko-KR" dirty="0" smtClean="0">
                <a:latin typeface="Georgia" panose="02040502050405020303" pitchFamily="18" charset="0"/>
              </a:rPr>
              <a:t>Dynamic change of ECG phenotype</a:t>
            </a:r>
          </a:p>
          <a:p>
            <a:pPr>
              <a:lnSpc>
                <a:spcPct val="200000"/>
              </a:lnSpc>
            </a:pPr>
            <a:endParaRPr lang="en-US" altLang="ko-KR" dirty="0">
              <a:latin typeface="Georgia" panose="02040502050405020303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ko-KR" dirty="0" smtClean="0">
                <a:latin typeface="Georgia" panose="02040502050405020303" pitchFamily="18" charset="0"/>
              </a:rPr>
              <a:t>Interaction of BS, early repolarization syndrome, and idiopathic VF </a:t>
            </a:r>
            <a:r>
              <a:rPr lang="en-US" altLang="ko-KR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(BS&gt;ERS&gt;IVF)</a:t>
            </a:r>
            <a:endParaRPr lang="ko-KR" altLang="en-US" sz="2000" b="1" dirty="0">
              <a:solidFill>
                <a:srgbClr val="0000C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298491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Georgia" panose="02040502050405020303" pitchFamily="18" charset="0"/>
              </a:rPr>
              <a:t>J wave syndrome</a:t>
            </a:r>
            <a:endParaRPr lang="ko-KR" altLang="en-US" dirty="0">
              <a:latin typeface="Georgia" panose="02040502050405020303" pitchFamily="18" charset="0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2229912" y="1916832"/>
            <a:ext cx="4874201" cy="30963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  <a:latin typeface="Georgia" panose="02040502050405020303" pitchFamily="18" charset="0"/>
              <a:ea typeface="맑은 고딕" panose="020B0503020000020004" pitchFamily="50" charset="-127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5303912" y="1916832"/>
            <a:ext cx="4752528" cy="30963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  <a:latin typeface="Georgia" panose="02040502050405020303" pitchFamily="18" charset="0"/>
              <a:ea typeface="맑은 고딕" panose="020B0503020000020004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664" y="2996953"/>
            <a:ext cx="1841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800" dirty="0" err="1">
                <a:solidFill>
                  <a:prstClr val="black"/>
                </a:solidFill>
                <a:latin typeface="Georgia" panose="02040502050405020303" pitchFamily="18" charset="0"/>
                <a:ea typeface="굴림" panose="020B0600000101010101" pitchFamily="50" charset="-127"/>
                <a:cs typeface="Arial" panose="020B0604020202020204" pitchFamily="34" charset="0"/>
              </a:rPr>
              <a:t>Brugada</a:t>
            </a:r>
            <a:r>
              <a:rPr kumimoji="1" lang="en-US" altLang="ko-KR" sz="2800" dirty="0">
                <a:solidFill>
                  <a:prstClr val="black"/>
                </a:solidFill>
                <a:latin typeface="Georgia" panose="02040502050405020303" pitchFamily="18" charset="0"/>
                <a:ea typeface="굴림" panose="020B0600000101010101" pitchFamily="50" charset="-127"/>
                <a:cs typeface="Arial" panose="020B0604020202020204" pitchFamily="34" charset="0"/>
              </a:rPr>
              <a:t> syndrome</a:t>
            </a:r>
            <a:endParaRPr kumimoji="1" lang="ko-KR" altLang="en-US" sz="2800" dirty="0">
              <a:solidFill>
                <a:prstClr val="black"/>
              </a:solidFill>
              <a:latin typeface="Georgia" panose="02040502050405020303" pitchFamily="18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48128" y="3068960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dirty="0">
                <a:solidFill>
                  <a:prstClr val="white">
                    <a:lumMod val="50000"/>
                  </a:prstClr>
                </a:solidFill>
                <a:latin typeface="Georgia" panose="02040502050405020303" pitchFamily="18" charset="0"/>
                <a:ea typeface="굴림" panose="020B0600000101010101" pitchFamily="50" charset="-127"/>
                <a:cs typeface="Arial" panose="020B0604020202020204" pitchFamily="34" charset="0"/>
              </a:rPr>
              <a:t>Early repolarization syndrome</a:t>
            </a:r>
            <a:endParaRPr kumimoji="1" lang="ko-KR" altLang="en-US" sz="2000" dirty="0">
              <a:solidFill>
                <a:prstClr val="white">
                  <a:lumMod val="50000"/>
                </a:prstClr>
              </a:solidFill>
              <a:latin typeface="Georgia" panose="02040502050405020303" pitchFamily="18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cxnSp>
        <p:nvCxnSpPr>
          <p:cNvPr id="14" name="직선 화살표 연결선 13"/>
          <p:cNvCxnSpPr/>
          <p:nvPr/>
        </p:nvCxnSpPr>
        <p:spPr>
          <a:xfrm flipV="1">
            <a:off x="4943872" y="3412450"/>
            <a:ext cx="2520280" cy="2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8">
            <a:extLst>
              <a:ext uri="{FF2B5EF4-FFF2-40B4-BE49-F238E27FC236}">
                <a16:creationId xmlns:a16="http://schemas.microsoft.com/office/drawing/2014/main" id="{4D070632-D9FA-45FB-95FD-2DAAB6C71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609" y="6021388"/>
            <a:ext cx="53281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Kim SH, Nam GB et al</a:t>
            </a:r>
            <a:r>
              <a:rPr lang="en-US" altLang="ko-KR" sz="1600" i="1" dirty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, PACE 2017</a:t>
            </a:r>
            <a:endParaRPr lang="ko-KR" altLang="en-US" sz="1600" dirty="0">
              <a:solidFill>
                <a:prstClr val="black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77393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제목 1"/>
          <p:cNvSpPr>
            <a:spLocks noGrp="1"/>
          </p:cNvSpPr>
          <p:nvPr>
            <p:ph type="title"/>
          </p:nvPr>
        </p:nvSpPr>
        <p:spPr bwMode="auto">
          <a:xfrm>
            <a:off x="1981200" y="274639"/>
            <a:ext cx="8229600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ko-KR" smtClean="0">
                <a:latin typeface="Georgia" panose="02040502050405020303" pitchFamily="18" charset="0"/>
              </a:rPr>
              <a:t>Similarities and Differences</a:t>
            </a:r>
            <a:endParaRPr lang="ko-KR" altLang="en-US" smtClean="0">
              <a:latin typeface="Georgia" panose="02040502050405020303" pitchFamily="18" charset="0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970309"/>
              </p:ext>
            </p:extLst>
          </p:nvPr>
        </p:nvGraphicFramePr>
        <p:xfrm>
          <a:off x="1981201" y="1268413"/>
          <a:ext cx="8434389" cy="5003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3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3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1976"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2" marR="91432" marT="45718" marB="4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BS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2" marR="91432" marT="45718" marB="45718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ERS</a:t>
                      </a:r>
                      <a:endParaRPr lang="ko-KR" altLang="en-US" sz="180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2" marR="91432"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922">
                <a:tc>
                  <a:txBody>
                    <a:bodyPr/>
                    <a:lstStyle/>
                    <a:p>
                      <a:pPr latinLnBrk="1"/>
                      <a:endParaRPr lang="ko-KR" altLang="en-US" sz="1600" i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2" marR="91432"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Male</a:t>
                      </a:r>
                      <a:r>
                        <a:rPr lang="en-US" altLang="ko-KR" sz="18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(&gt;80%), first age (30-50), mutation (SCN5A, KCNJ8, CACNA1C…), dynamicity, circadian/seasonal variation, short-coupled PVC, </a:t>
                      </a:r>
                      <a:r>
                        <a:rPr lang="en-US" altLang="ko-KR" sz="1800" baseline="0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brady</a:t>
                      </a:r>
                      <a:r>
                        <a:rPr lang="en-US" altLang="ko-KR" sz="18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-dependent accentuation, isoproterenol/pacing/quinidine, hypothermia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2" marR="91432"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97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i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Region</a:t>
                      </a:r>
                      <a:endParaRPr lang="ko-KR" altLang="en-US" sz="1600" i="1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2" marR="91432"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RVOT, V1-3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2" marR="91432"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Inferior LV, inferolateral</a:t>
                      </a:r>
                      <a:r>
                        <a:rPr lang="en-US" altLang="ko-KR" sz="18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leads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2" marR="91432"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97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i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Epidemiology</a:t>
                      </a:r>
                      <a:endParaRPr lang="ko-KR" altLang="en-US" sz="1600" i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2" marR="91432"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BS=ERS in Europe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2" marR="91432"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BS&gt;ERS in Asia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2" marR="91432"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97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i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AF prevalence</a:t>
                      </a:r>
                      <a:endParaRPr lang="ko-KR" altLang="en-US" sz="1600" i="1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2" marR="91432"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Higher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2" marR="91432"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Lower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2" marR="91432"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97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i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Ic drug</a:t>
                      </a:r>
                      <a:endParaRPr lang="ko-KR" altLang="en-US" sz="1600" i="1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2" marR="91432"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J ↑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2" marR="91432"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J ↓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2" marR="91432"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12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제목 1"/>
          <p:cNvSpPr>
            <a:spLocks noGrp="1"/>
          </p:cNvSpPr>
          <p:nvPr>
            <p:ph type="title"/>
          </p:nvPr>
        </p:nvSpPr>
        <p:spPr>
          <a:xfrm>
            <a:off x="1741489" y="330200"/>
            <a:ext cx="8709025" cy="755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dirty="0" smtClean="0">
                <a:latin typeface="Georgia" panose="02040502050405020303" pitchFamily="18" charset="0"/>
              </a:rPr>
              <a:t>Previous </a:t>
            </a:r>
            <a:r>
              <a:rPr lang="en-US" altLang="ko-KR" dirty="0" smtClean="0">
                <a:latin typeface="Georgia" panose="02040502050405020303" pitchFamily="18" charset="0"/>
              </a:rPr>
              <a:t>classification</a:t>
            </a:r>
            <a:endParaRPr lang="ko-KR" altLang="en-US" dirty="0" smtClean="0">
              <a:latin typeface="Georgia" panose="02040502050405020303" pitchFamily="18" charset="0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2603500" y="1700214"/>
            <a:ext cx="6013450" cy="432117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  <a:latin typeface="Georgia" panose="02040502050405020303" pitchFamily="18" charset="0"/>
              <a:ea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9375" y="1484313"/>
            <a:ext cx="865188" cy="4619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400" b="1" dirty="0">
                <a:solidFill>
                  <a:prstClr val="black"/>
                </a:solidFill>
                <a:latin typeface="Georgia" panose="02040502050405020303" pitchFamily="18" charset="0"/>
                <a:ea typeface="굴림" panose="020B0600000101010101" pitchFamily="50" charset="-127"/>
              </a:rPr>
              <a:t>IVF</a:t>
            </a:r>
            <a:endParaRPr kumimoji="1" lang="ko-KR" altLang="en-US" sz="2400" b="1" dirty="0">
              <a:solidFill>
                <a:prstClr val="black"/>
              </a:solidFill>
              <a:latin typeface="Georgia" panose="02040502050405020303" pitchFamily="18" charset="0"/>
              <a:ea typeface="굴림" panose="020B0600000101010101" pitchFamily="50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8112125" y="3284538"/>
            <a:ext cx="2376488" cy="295275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  <a:latin typeface="Georgia" panose="02040502050405020303" pitchFamily="18" charset="0"/>
              <a:ea typeface="맑은 고딕" panose="020B05030200000200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13957" y="5949950"/>
            <a:ext cx="138064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00" b="1" dirty="0">
                <a:solidFill>
                  <a:prstClr val="black"/>
                </a:solidFill>
                <a:latin typeface="Georgia" panose="02040502050405020303" pitchFamily="18" charset="0"/>
                <a:ea typeface="굴림" panose="020B0600000101010101" pitchFamily="50" charset="-127"/>
              </a:rPr>
              <a:t>Brugada</a:t>
            </a:r>
            <a:endParaRPr kumimoji="1" lang="ko-KR" altLang="en-US" sz="2000" b="1" dirty="0">
              <a:solidFill>
                <a:prstClr val="black"/>
              </a:solidFill>
              <a:latin typeface="Georgia" panose="02040502050405020303" pitchFamily="18" charset="0"/>
              <a:ea typeface="굴림" panose="020B0600000101010101" pitchFamily="50" charset="-127"/>
            </a:endParaRPr>
          </a:p>
        </p:txBody>
      </p:sp>
      <p:grpSp>
        <p:nvGrpSpPr>
          <p:cNvPr id="12295" name="그룹 9"/>
          <p:cNvGrpSpPr>
            <a:grpSpLocks/>
          </p:cNvGrpSpPr>
          <p:nvPr/>
        </p:nvGrpSpPr>
        <p:grpSpPr bwMode="auto">
          <a:xfrm>
            <a:off x="7248525" y="2781301"/>
            <a:ext cx="1079500" cy="2087563"/>
            <a:chOff x="6588224" y="1628800"/>
            <a:chExt cx="1080120" cy="2088232"/>
          </a:xfrm>
        </p:grpSpPr>
        <p:sp>
          <p:nvSpPr>
            <p:cNvPr id="8" name="타원 7"/>
            <p:cNvSpPr/>
            <p:nvPr/>
          </p:nvSpPr>
          <p:spPr>
            <a:xfrm>
              <a:off x="6588224" y="1773309"/>
              <a:ext cx="1080120" cy="1943723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>
                <a:solidFill>
                  <a:prstClr val="white"/>
                </a:solidFill>
                <a:latin typeface="Georgia" panose="02040502050405020303" pitchFamily="18" charset="0"/>
                <a:ea typeface="맑은 고딕" panose="020B0503020000020004" pitchFamily="50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01002" y="1628800"/>
              <a:ext cx="751318" cy="40017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2000" b="1" dirty="0">
                  <a:solidFill>
                    <a:prstClr val="white">
                      <a:lumMod val="65000"/>
                    </a:prstClr>
                  </a:solidFill>
                  <a:latin typeface="Georgia" panose="02040502050405020303" pitchFamily="18" charset="0"/>
                  <a:ea typeface="굴림" panose="020B0600000101010101" pitchFamily="50" charset="-127"/>
                </a:rPr>
                <a:t>ERS</a:t>
              </a:r>
              <a:endParaRPr kumimoji="1" lang="ko-KR" altLang="en-US" sz="2000" b="1" dirty="0">
                <a:solidFill>
                  <a:prstClr val="white">
                    <a:lumMod val="65000"/>
                  </a:prstClr>
                </a:solidFill>
                <a:latin typeface="Georgia" panose="02040502050405020303" pitchFamily="18" charset="0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55044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제목 1"/>
          <p:cNvSpPr>
            <a:spLocks noGrp="1"/>
          </p:cNvSpPr>
          <p:nvPr>
            <p:ph type="title"/>
          </p:nvPr>
        </p:nvSpPr>
        <p:spPr>
          <a:xfrm>
            <a:off x="1741489" y="330200"/>
            <a:ext cx="8709025" cy="755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mtClean="0">
                <a:latin typeface="Georgia" panose="02040502050405020303" pitchFamily="18" charset="0"/>
              </a:rPr>
              <a:t>Current classification</a:t>
            </a:r>
            <a:endParaRPr lang="ko-KR" altLang="en-US" smtClean="0">
              <a:latin typeface="Georgia" panose="02040502050405020303" pitchFamily="18" charset="0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2603500" y="1700214"/>
            <a:ext cx="6013450" cy="432117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  <a:latin typeface="Georgia" panose="02040502050405020303" pitchFamily="18" charset="0"/>
              <a:ea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9375" y="1484313"/>
            <a:ext cx="865188" cy="4619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400" b="1" dirty="0">
                <a:solidFill>
                  <a:prstClr val="black"/>
                </a:solidFill>
                <a:latin typeface="Georgia" panose="02040502050405020303" pitchFamily="18" charset="0"/>
                <a:ea typeface="굴림" panose="020B0600000101010101" pitchFamily="50" charset="-127"/>
              </a:rPr>
              <a:t>IVF</a:t>
            </a:r>
            <a:endParaRPr kumimoji="1" lang="ko-KR" altLang="en-US" sz="2400" b="1" dirty="0">
              <a:solidFill>
                <a:prstClr val="black"/>
              </a:solidFill>
              <a:latin typeface="Georgia" panose="02040502050405020303" pitchFamily="18" charset="0"/>
              <a:ea typeface="굴림" panose="020B0600000101010101" pitchFamily="50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8112125" y="3284538"/>
            <a:ext cx="2376488" cy="295275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  <a:latin typeface="Georgia" panose="02040502050405020303" pitchFamily="18" charset="0"/>
              <a:ea typeface="맑은 고딕" panose="020B05030200000200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8388" y="5949950"/>
            <a:ext cx="129558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00" b="1" dirty="0">
                <a:solidFill>
                  <a:prstClr val="black"/>
                </a:solidFill>
                <a:latin typeface="Georgia" panose="02040502050405020303" pitchFamily="18" charset="0"/>
                <a:ea typeface="굴림" panose="020B0600000101010101" pitchFamily="50" charset="-127"/>
              </a:rPr>
              <a:t>Brugada</a:t>
            </a:r>
            <a:endParaRPr kumimoji="1" lang="ko-KR" altLang="en-US" sz="2000" b="1" dirty="0">
              <a:solidFill>
                <a:prstClr val="black"/>
              </a:solidFill>
              <a:latin typeface="Georgia" panose="02040502050405020303" pitchFamily="18" charset="0"/>
              <a:ea typeface="굴림" panose="020B0600000101010101" pitchFamily="50" charset="-127"/>
            </a:endParaRPr>
          </a:p>
        </p:txBody>
      </p:sp>
      <p:grpSp>
        <p:nvGrpSpPr>
          <p:cNvPr id="13319" name="그룹 9"/>
          <p:cNvGrpSpPr>
            <a:grpSpLocks/>
          </p:cNvGrpSpPr>
          <p:nvPr/>
        </p:nvGrpSpPr>
        <p:grpSpPr bwMode="auto">
          <a:xfrm>
            <a:off x="8112125" y="1628776"/>
            <a:ext cx="1079500" cy="2087563"/>
            <a:chOff x="6588224" y="1628800"/>
            <a:chExt cx="1080120" cy="2088232"/>
          </a:xfrm>
        </p:grpSpPr>
        <p:sp>
          <p:nvSpPr>
            <p:cNvPr id="8" name="타원 7"/>
            <p:cNvSpPr/>
            <p:nvPr/>
          </p:nvSpPr>
          <p:spPr>
            <a:xfrm>
              <a:off x="6588224" y="1773309"/>
              <a:ext cx="1080120" cy="1943723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>
                <a:solidFill>
                  <a:prstClr val="white"/>
                </a:solidFill>
                <a:latin typeface="Georgia" panose="02040502050405020303" pitchFamily="18" charset="0"/>
                <a:ea typeface="맑은 고딕" panose="020B0503020000020004" pitchFamily="50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01002" y="1628800"/>
              <a:ext cx="751318" cy="40017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2000" b="1" dirty="0">
                  <a:solidFill>
                    <a:prstClr val="black"/>
                  </a:solidFill>
                  <a:latin typeface="Georgia" panose="02040502050405020303" pitchFamily="18" charset="0"/>
                  <a:ea typeface="굴림" panose="020B0600000101010101" pitchFamily="50" charset="-127"/>
                </a:rPr>
                <a:t>ERS</a:t>
              </a:r>
              <a:endParaRPr kumimoji="1" lang="ko-KR" altLang="en-US" sz="2000" b="1" dirty="0">
                <a:solidFill>
                  <a:prstClr val="black"/>
                </a:solidFill>
                <a:latin typeface="Georgia" panose="02040502050405020303" pitchFamily="18" charset="0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05773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Georgia" panose="02040502050405020303" pitchFamily="18" charset="0"/>
              </a:rPr>
              <a:t>Dynamic change of J wave</a:t>
            </a:r>
            <a:endParaRPr lang="ko-KR" altLang="en-US" dirty="0">
              <a:latin typeface="Georgia" panose="02040502050405020303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>
              <a:latin typeface="Georgia" panose="02040502050405020303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268761"/>
            <a:ext cx="4103448" cy="212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1484785"/>
            <a:ext cx="4536504" cy="165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36"/>
          <a:stretch/>
        </p:blipFill>
        <p:spPr bwMode="auto">
          <a:xfrm>
            <a:off x="2733706" y="4149080"/>
            <a:ext cx="7250727" cy="127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4D070632-D9FA-45FB-95FD-2DAAB6C71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8095" y="6021388"/>
            <a:ext cx="53281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Lee WS, Kim </a:t>
            </a:r>
            <a:r>
              <a:rPr lang="en-US" altLang="ko-KR" sz="1600" dirty="0" smtClean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SH </a:t>
            </a:r>
            <a:r>
              <a:rPr lang="en-US" altLang="ko-KR" sz="1600" dirty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et al</a:t>
            </a:r>
            <a:r>
              <a:rPr lang="en-US" altLang="ko-KR" sz="1600" i="1" dirty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, Heart 2016</a:t>
            </a:r>
            <a:endParaRPr lang="ko-KR" altLang="en-US" sz="1600" dirty="0">
              <a:solidFill>
                <a:prstClr val="black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5601" y="3429000"/>
            <a:ext cx="2592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Georgia" panose="02040502050405020303" pitchFamily="18" charset="0"/>
                <a:ea typeface="굴림" panose="020B0600000101010101" pitchFamily="50" charset="-127"/>
                <a:cs typeface="Arial" panose="020B0604020202020204" pitchFamily="34" charset="0"/>
              </a:rPr>
              <a:t>Just after cardiac arrest</a:t>
            </a:r>
            <a:endParaRPr kumimoji="1" lang="ko-KR" altLang="en-US" dirty="0">
              <a:solidFill>
                <a:prstClr val="black"/>
              </a:solidFill>
              <a:latin typeface="Georgia" panose="02040502050405020303" pitchFamily="18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21389" y="3203090"/>
            <a:ext cx="2592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Georgia" panose="02040502050405020303" pitchFamily="18" charset="0"/>
                <a:ea typeface="굴림" panose="020B0600000101010101" pitchFamily="50" charset="-127"/>
                <a:cs typeface="Arial" panose="020B0604020202020204" pitchFamily="34" charset="0"/>
              </a:rPr>
              <a:t>2hr after hypothermia</a:t>
            </a:r>
            <a:endParaRPr kumimoji="1" lang="ko-KR" altLang="en-US" dirty="0">
              <a:solidFill>
                <a:prstClr val="black"/>
              </a:solidFill>
              <a:latin typeface="Georgia" panose="02040502050405020303" pitchFamily="18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3833" y="5445224"/>
            <a:ext cx="2592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prstClr val="black"/>
                </a:solidFill>
                <a:latin typeface="Georgia" panose="02040502050405020303" pitchFamily="18" charset="0"/>
                <a:ea typeface="굴림" panose="020B0600000101010101" pitchFamily="50" charset="-127"/>
                <a:cs typeface="Arial" panose="020B0604020202020204" pitchFamily="34" charset="0"/>
              </a:rPr>
              <a:t>VF by PVC</a:t>
            </a:r>
            <a:endParaRPr kumimoji="1" lang="ko-KR" altLang="en-US" dirty="0">
              <a:solidFill>
                <a:prstClr val="black"/>
              </a:solidFill>
              <a:latin typeface="Georgia" panose="02040502050405020303" pitchFamily="18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538031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404</Words>
  <Application>Microsoft Office PowerPoint</Application>
  <PresentationFormat>와이드스크린</PresentationFormat>
  <Paragraphs>90</Paragraphs>
  <Slides>14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14</vt:i4>
      </vt:variant>
    </vt:vector>
  </HeadingPairs>
  <TitlesOfParts>
    <vt:vector size="26" baseType="lpstr">
      <vt:lpstr>HY태고딕</vt:lpstr>
      <vt:lpstr>MICE고딕 OTF</vt:lpstr>
      <vt:lpstr>MICE고딕 OTF Bold</vt:lpstr>
      <vt:lpstr>굴림</vt:lpstr>
      <vt:lpstr>맑은 고딕</vt:lpstr>
      <vt:lpstr>Arial</vt:lpstr>
      <vt:lpstr>Calibri</vt:lpstr>
      <vt:lpstr>Georgia</vt:lpstr>
      <vt:lpstr>Office 테마</vt:lpstr>
      <vt:lpstr>1_Office 테마</vt:lpstr>
      <vt:lpstr>2_Office 테마</vt:lpstr>
      <vt:lpstr>3_Office 테마</vt:lpstr>
      <vt:lpstr>PowerPoint 프레젠테이션</vt:lpstr>
      <vt:lpstr>Diseases causing VT/VF</vt:lpstr>
      <vt:lpstr>Brugada syndrome</vt:lpstr>
      <vt:lpstr>Considerations of diagnosis</vt:lpstr>
      <vt:lpstr>J wave syndrome</vt:lpstr>
      <vt:lpstr>Similarities and Differences</vt:lpstr>
      <vt:lpstr>Previous classification</vt:lpstr>
      <vt:lpstr>Current classification</vt:lpstr>
      <vt:lpstr>Dynamic change of J wave</vt:lpstr>
      <vt:lpstr>Provocation test</vt:lpstr>
      <vt:lpstr>Brugada syndrome pattern ECG</vt:lpstr>
      <vt:lpstr>Diagnosis of Brugada syndrome</vt:lpstr>
      <vt:lpstr>Diagnosis of Idiopathic VF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 지혜</dc:creator>
  <cp:lastModifiedBy>Kim Sung-Hwan</cp:lastModifiedBy>
  <cp:revision>20</cp:revision>
  <dcterms:created xsi:type="dcterms:W3CDTF">2021-09-30T03:40:03Z</dcterms:created>
  <dcterms:modified xsi:type="dcterms:W3CDTF">2021-10-28T06:42:54Z</dcterms:modified>
</cp:coreProperties>
</file>